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3806" r:id="rId2"/>
    <p:sldId id="3973" r:id="rId3"/>
    <p:sldId id="3976" r:id="rId4"/>
    <p:sldId id="3969" r:id="rId5"/>
    <p:sldId id="3974" r:id="rId6"/>
    <p:sldId id="3975" r:id="rId7"/>
    <p:sldId id="3977" r:id="rId8"/>
    <p:sldId id="3978" r:id="rId9"/>
    <p:sldId id="3980" r:id="rId10"/>
    <p:sldId id="3979" r:id="rId11"/>
  </p:sldIdLst>
  <p:sldSz cx="12192000" cy="6858000"/>
  <p:notesSz cx="6858000" cy="9144000"/>
  <p:embeddedFontLst>
    <p:embeddedFont>
      <p:font typeface="CoFo Sans Medium" panose="020B0604020202020204" charset="-52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Fo Sans" panose="020B0604020202020204" charset="-52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327"/>
  </p:normalViewPr>
  <p:slideViewPr>
    <p:cSldViewPr snapToGrid="0">
      <p:cViewPr varScale="1">
        <p:scale>
          <a:sx n="68" d="100"/>
          <a:sy n="68" d="100"/>
        </p:scale>
        <p:origin x="5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 baseline="0">
                <a:solidFill>
                  <a:srgbClr val="FFFFFF"/>
                </a:solidFill>
              </a:defRPr>
            </a:lvl1pPr>
          </a:lstStyle>
          <a:p>
            <a:r>
              <a:rPr lang="ru-RU" dirty="0" smtClean="0"/>
              <a:t>Презентация по кейсу компании «Самолёт»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51721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52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516686" cy="4498320"/>
          </a:xfrm>
        </p:spPr>
        <p:txBody>
          <a:bodyPr/>
          <a:lstStyle/>
          <a:p>
            <a:r>
              <a:rPr lang="ru-RU" dirty="0"/>
              <a:t>Презентация по кейсу компании «Самолёт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 txBox="1">
            <a:spLocks/>
          </p:cNvSpPr>
          <p:nvPr/>
        </p:nvSpPr>
        <p:spPr>
          <a:xfrm>
            <a:off x="585886" y="5175315"/>
            <a:ext cx="5588671" cy="88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2400" kern="0" dirty="0" smtClean="0"/>
              <a:t>«Модель склонности клиента к приобретению </a:t>
            </a:r>
            <a:r>
              <a:rPr lang="ru-RU" sz="2400" kern="0" dirty="0" err="1" smtClean="0"/>
              <a:t>машиноместа</a:t>
            </a:r>
            <a:r>
              <a:rPr lang="ru-RU" sz="2400" kern="0" dirty="0" smtClean="0"/>
              <a:t>»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41396" y="707010"/>
            <a:ext cx="2554810" cy="1564620"/>
          </a:xfrm>
        </p:spPr>
        <p:txBody>
          <a:bodyPr/>
          <a:lstStyle/>
          <a:p>
            <a:r>
              <a:rPr lang="ru-RU" dirty="0" smtClean="0"/>
              <a:t>пока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177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Задачи</a:t>
            </a:r>
            <a:endParaRPr lang="ru-RU" sz="3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442914" y="1268134"/>
            <a:ext cx="11302400" cy="4679950"/>
          </a:xfrm>
        </p:spPr>
        <p:txBody>
          <a:bodyPr/>
          <a:lstStyle/>
          <a:p>
            <a:pPr marL="685800" indent="-6858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800" dirty="0" smtClean="0"/>
              <a:t>Очистка и заполнение данных в </a:t>
            </a:r>
            <a:r>
              <a:rPr lang="ru-RU" sz="2800" dirty="0" err="1" smtClean="0"/>
              <a:t>представленых</a:t>
            </a:r>
            <a:r>
              <a:rPr lang="ru-RU" sz="2800" dirty="0" smtClean="0"/>
              <a:t> </a:t>
            </a:r>
            <a:r>
              <a:rPr lang="ru-RU" sz="2800" dirty="0" err="1" smtClean="0"/>
              <a:t>датасетах</a:t>
            </a:r>
            <a:endParaRPr lang="ru-RU" sz="2800" dirty="0" smtClean="0"/>
          </a:p>
          <a:p>
            <a:pPr marL="685800" indent="-6858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800" dirty="0" smtClean="0"/>
              <a:t>Поиск клиентов, склонных к приобретению </a:t>
            </a:r>
            <a:r>
              <a:rPr lang="ru-RU" sz="2800" dirty="0" err="1" smtClean="0"/>
              <a:t>машиноместа</a:t>
            </a:r>
            <a:r>
              <a:rPr lang="ru-RU" sz="2800" dirty="0" smtClean="0"/>
              <a:t> на </a:t>
            </a:r>
            <a:r>
              <a:rPr lang="ru-RU" sz="2800" dirty="0"/>
              <a:t>основе больших </a:t>
            </a:r>
            <a:r>
              <a:rPr lang="ru-RU" sz="2800" dirty="0" smtClean="0"/>
              <a:t>данных</a:t>
            </a:r>
          </a:p>
          <a:p>
            <a:pPr marL="685800" indent="-6858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800" dirty="0" smtClean="0"/>
              <a:t>Создать первоначальную </a:t>
            </a:r>
            <a:r>
              <a:rPr lang="en-US" sz="2800" dirty="0" smtClean="0"/>
              <a:t>“</a:t>
            </a:r>
            <a:r>
              <a:rPr lang="ru-RU" sz="2800" dirty="0" smtClean="0"/>
              <a:t>сырую</a:t>
            </a:r>
            <a:r>
              <a:rPr lang="en-US" sz="2800" dirty="0" smtClean="0"/>
              <a:t>”</a:t>
            </a:r>
            <a:r>
              <a:rPr lang="ru-RU" sz="2800" dirty="0" smtClean="0"/>
              <a:t> модель на почти не обработанных данных и </a:t>
            </a:r>
            <a:r>
              <a:rPr lang="ru-RU" sz="2800" dirty="0" err="1" smtClean="0"/>
              <a:t>проерить</a:t>
            </a:r>
            <a:r>
              <a:rPr lang="ru-RU" sz="2800" dirty="0" smtClean="0"/>
              <a:t> </a:t>
            </a:r>
            <a:r>
              <a:rPr lang="ru-RU" sz="2800" dirty="0" err="1" smtClean="0"/>
              <a:t>реузльтат</a:t>
            </a:r>
            <a:r>
              <a:rPr lang="ru-RU" sz="2800" dirty="0" smtClean="0"/>
              <a:t>.</a:t>
            </a:r>
          </a:p>
          <a:p>
            <a:pPr marL="685800" indent="-6858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800" dirty="0"/>
              <a:t>О</a:t>
            </a:r>
            <a:r>
              <a:rPr lang="ru-RU" sz="2800" dirty="0" smtClean="0"/>
              <a:t>бучить модель прогнозирования покупки </a:t>
            </a:r>
            <a:r>
              <a:rPr lang="ru-RU" sz="2800" dirty="0" err="1" smtClean="0"/>
              <a:t>машиноместа</a:t>
            </a:r>
            <a:r>
              <a:rPr lang="ru-RU" sz="2800" dirty="0" smtClean="0"/>
              <a:t>.</a:t>
            </a:r>
          </a:p>
          <a:p>
            <a:pPr marL="685800" indent="-6858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sz="2800" dirty="0" smtClean="0"/>
              <a:t>Получив </a:t>
            </a:r>
            <a:r>
              <a:rPr lang="ru-RU" sz="2800" dirty="0" err="1" smtClean="0"/>
              <a:t>реультат</a:t>
            </a:r>
            <a:r>
              <a:rPr lang="ru-RU" sz="2800" dirty="0" smtClean="0"/>
              <a:t> по метрике </a:t>
            </a:r>
            <a:r>
              <a:rPr lang="en-US" sz="2800" dirty="0" smtClean="0"/>
              <a:t>ROC-AUC</a:t>
            </a:r>
            <a:r>
              <a:rPr lang="ru-RU" sz="2800" dirty="0" smtClean="0"/>
              <a:t>, сравнить с сырой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13839289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Используемые ресурсы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Python + VS Code – </a:t>
            </a:r>
            <a:r>
              <a:rPr lang="ru-RU" dirty="0" smtClean="0"/>
              <a:t>язык программирования и редактор для работы с ним, на котором выполнен весь проект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Jupiter notebook – </a:t>
            </a:r>
            <a:r>
              <a:rPr lang="ru-RU" dirty="0" smtClean="0"/>
              <a:t>среда разработки, в которой работает весь ко.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Библиотека </a:t>
            </a:r>
            <a:r>
              <a:rPr lang="en-US" dirty="0" err="1" smtClean="0"/>
              <a:t>Sklearn</a:t>
            </a:r>
            <a:r>
              <a:rPr lang="en-US" dirty="0" smtClean="0"/>
              <a:t> – </a:t>
            </a:r>
            <a:r>
              <a:rPr lang="ru-RU" dirty="0" smtClean="0"/>
              <a:t>для обучения моделей и работы с ними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Библиотека </a:t>
            </a:r>
            <a:r>
              <a:rPr lang="en-US" dirty="0" smtClean="0"/>
              <a:t>Pandas – </a:t>
            </a:r>
            <a:r>
              <a:rPr lang="ru-RU" dirty="0" smtClean="0"/>
              <a:t>для работы с базами данных</a:t>
            </a:r>
            <a:endParaRPr lang="en-US" dirty="0" smtClean="0"/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ru-RU" dirty="0" smtClean="0"/>
              <a:t>Библиотека </a:t>
            </a:r>
            <a:r>
              <a:rPr lang="en-US" dirty="0" err="1" smtClean="0"/>
              <a:t>Matplotlib</a:t>
            </a:r>
            <a:r>
              <a:rPr lang="en-US" dirty="0" smtClean="0"/>
              <a:t> </a:t>
            </a:r>
            <a:r>
              <a:rPr lang="ru-RU" dirty="0" smtClean="0"/>
              <a:t>– для построения всех графиков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AutoShape 2" descr="Visual Studio Code — Википедия"/>
          <p:cNvSpPr>
            <a:spLocks noChangeAspect="1" noChangeArrowheads="1"/>
          </p:cNvSpPr>
          <p:nvPr/>
        </p:nvSpPr>
        <p:spPr bwMode="auto">
          <a:xfrm>
            <a:off x="12306726" y="97819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6" descr="Visual Studio Code — Википедия"/>
          <p:cNvSpPr>
            <a:spLocks noChangeAspect="1" noChangeArrowheads="1"/>
          </p:cNvSpPr>
          <p:nvPr/>
        </p:nvSpPr>
        <p:spPr bwMode="auto">
          <a:xfrm>
            <a:off x="5406305" y="471034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8" descr="Visual Studio Code — Википедия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892" y="1089024"/>
            <a:ext cx="1876528" cy="18992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420" y="1114426"/>
            <a:ext cx="1811669" cy="1873872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893" y="2988297"/>
            <a:ext cx="2404274" cy="152466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5840" y="2931187"/>
            <a:ext cx="1239474" cy="169664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126" y="4570720"/>
            <a:ext cx="3784502" cy="7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0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Ход работы</a:t>
            </a:r>
            <a:endParaRPr lang="ru-RU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473024" y="5371679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902533" y="5386618"/>
            <a:ext cx="1702783" cy="2778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000" dirty="0">
                <a:solidFill>
                  <a:schemeClr val="accent6"/>
                </a:solidFill>
                <a:sym typeface="CoFo Sans"/>
              </a:rPr>
              <a:t>Процесс пересмотра лимита проектного финансирования</a:t>
            </a:r>
            <a:endParaRPr kumimoji="0" lang="ru-RU" sz="10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53599" y="1086151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673733" y="1200193"/>
            <a:ext cx="140363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A1EA2-45AA-4BF0-39EE-E9A1EA55FAD5}"/>
              </a:ext>
            </a:extLst>
          </p:cNvPr>
          <p:cNvSpPr txBox="1"/>
          <p:nvPr/>
        </p:nvSpPr>
        <p:spPr>
          <a:xfrm>
            <a:off x="673732" y="1923139"/>
            <a:ext cx="2331662" cy="2492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accent6"/>
                </a:solidFill>
                <a:sym typeface="CoFo Sans"/>
              </a:rPr>
              <a:t>Получение данных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86696" y="1086151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606830" y="1200193"/>
            <a:ext cx="140363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258CC-D353-71F8-E0CE-8D01D71B5B9C}"/>
              </a:ext>
            </a:extLst>
          </p:cNvPr>
          <p:cNvSpPr txBox="1"/>
          <p:nvPr/>
        </p:nvSpPr>
        <p:spPr>
          <a:xfrm>
            <a:off x="3545485" y="1745426"/>
            <a:ext cx="2510020" cy="7478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accent6"/>
                </a:solidFill>
                <a:sym typeface="CoFo Sans"/>
              </a:rPr>
              <a:t>Подготовка к созданию первоначальной </a:t>
            </a:r>
            <a:r>
              <a:rPr lang="ru-RU" dirty="0">
                <a:solidFill>
                  <a:schemeClr val="accent6"/>
                </a:solidFill>
                <a:sym typeface="CoFo Sans"/>
              </a:rPr>
              <a:t>м</a:t>
            </a:r>
            <a:r>
              <a:rPr lang="ru-RU" dirty="0" smtClean="0">
                <a:solidFill>
                  <a:schemeClr val="accent6"/>
                </a:solidFill>
                <a:sym typeface="CoFo Sans"/>
              </a:rPr>
              <a:t>одели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19793" y="1086151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539927" y="1200193"/>
            <a:ext cx="140363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22CE-B533-3707-2A4B-26C6125C6400}"/>
              </a:ext>
            </a:extLst>
          </p:cNvPr>
          <p:cNvSpPr txBox="1"/>
          <p:nvPr/>
        </p:nvSpPr>
        <p:spPr>
          <a:xfrm>
            <a:off x="6611328" y="1754955"/>
            <a:ext cx="2331662" cy="7478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accent6"/>
                </a:solidFill>
                <a:sym typeface="CoFo Sans"/>
              </a:rPr>
              <a:t>Обучение первоначальной модели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52890" y="1086151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473024" y="1200193"/>
            <a:ext cx="140363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73D9-F33B-FA74-320C-6188FB741A95}"/>
              </a:ext>
            </a:extLst>
          </p:cNvPr>
          <p:cNvSpPr txBox="1"/>
          <p:nvPr/>
        </p:nvSpPr>
        <p:spPr>
          <a:xfrm>
            <a:off x="9473023" y="1868638"/>
            <a:ext cx="2331662" cy="4985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accent6"/>
                </a:solidFill>
                <a:sym typeface="CoFo Sans"/>
              </a:rPr>
              <a:t>Очистка </a:t>
            </a:r>
            <a:r>
              <a:rPr lang="en-US" dirty="0" smtClean="0">
                <a:solidFill>
                  <a:schemeClr val="accent6"/>
                </a:solidFill>
                <a:sym typeface="CoFo Sans"/>
              </a:rPr>
              <a:t>train-</a:t>
            </a:r>
            <a:r>
              <a:rPr lang="ru-RU" dirty="0" err="1" smtClean="0">
                <a:solidFill>
                  <a:schemeClr val="accent6"/>
                </a:solidFill>
                <a:sym typeface="CoFo Sans"/>
              </a:rPr>
              <a:t>датасета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3231746" y="2117938"/>
            <a:ext cx="154950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164843" y="2117938"/>
            <a:ext cx="154950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097940" y="2117938"/>
            <a:ext cx="154950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6007802" y="-1015404"/>
            <a:ext cx="469034" cy="8799291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BDAC0250-BC0D-D9DB-2172-6FE0F4ED66C6}"/>
              </a:ext>
            </a:extLst>
          </p:cNvPr>
          <p:cNvCxnSpPr>
            <a:stCxn id="27" idx="2"/>
          </p:cNvCxnSpPr>
          <p:nvPr/>
        </p:nvCxnSpPr>
        <p:spPr>
          <a:xfrm flipH="1" flipV="1">
            <a:off x="10493091" y="5260512"/>
            <a:ext cx="148873" cy="42181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53599" y="3618758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673732" y="3784440"/>
            <a:ext cx="178337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964A4-4360-5962-7081-1AF8F74C72D9}"/>
              </a:ext>
            </a:extLst>
          </p:cNvPr>
          <p:cNvSpPr txBox="1"/>
          <p:nvPr/>
        </p:nvSpPr>
        <p:spPr>
          <a:xfrm>
            <a:off x="745134" y="4387136"/>
            <a:ext cx="2331662" cy="500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pc="-10" dirty="0" smtClean="0">
                <a:solidFill>
                  <a:schemeClr val="accent6"/>
                </a:solidFill>
                <a:sym typeface="CoFo Sans"/>
              </a:rPr>
              <a:t>Очистка </a:t>
            </a:r>
            <a:r>
              <a:rPr lang="en-US" spc="-10" dirty="0" smtClean="0">
                <a:solidFill>
                  <a:schemeClr val="accent6"/>
                </a:solidFill>
                <a:sym typeface="CoFo Sans"/>
              </a:rPr>
              <a:t>valid-</a:t>
            </a:r>
            <a:r>
              <a:rPr lang="ru-RU" spc="-10" dirty="0" err="1" smtClean="0">
                <a:solidFill>
                  <a:schemeClr val="accent6"/>
                </a:solidFill>
                <a:sym typeface="CoFo Sans"/>
              </a:rPr>
              <a:t>датасета</a:t>
            </a:r>
            <a:r>
              <a:rPr lang="ru-RU" spc="-10" dirty="0" smtClean="0">
                <a:solidFill>
                  <a:schemeClr val="accent6"/>
                </a:solidFill>
                <a:sym typeface="CoFo Sans"/>
              </a:rPr>
              <a:t> </a:t>
            </a:r>
            <a:endParaRPr kumimoji="0" lang="ru-RU" b="0" i="0" u="none" strike="noStrike" cap="none" spc="-10" normalizeH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E4E6A8B-37B3-28E5-5248-4F446B41514C}"/>
              </a:ext>
            </a:extLst>
          </p:cNvPr>
          <p:cNvSpPr/>
          <p:nvPr/>
        </p:nvSpPr>
        <p:spPr>
          <a:xfrm>
            <a:off x="3386696" y="3618758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606829" y="3784440"/>
            <a:ext cx="178337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E65AC1-C5E1-0A8D-F776-D8EA14E47380}"/>
              </a:ext>
            </a:extLst>
          </p:cNvPr>
          <p:cNvSpPr txBox="1"/>
          <p:nvPr/>
        </p:nvSpPr>
        <p:spPr>
          <a:xfrm>
            <a:off x="3634664" y="4262486"/>
            <a:ext cx="2331662" cy="749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accent6"/>
                </a:solidFill>
                <a:sym typeface="CoFo Sans"/>
              </a:rPr>
              <a:t>В</a:t>
            </a:r>
            <a:r>
              <a:rPr lang="ru-RU" dirty="0" smtClean="0">
                <a:solidFill>
                  <a:schemeClr val="accent6"/>
                </a:solidFill>
                <a:sym typeface="CoFo Sans"/>
              </a:rPr>
              <a:t>ывод графиков и информации о </a:t>
            </a:r>
            <a:r>
              <a:rPr lang="ru-RU" dirty="0" err="1" smtClean="0">
                <a:solidFill>
                  <a:schemeClr val="accent6"/>
                </a:solidFill>
                <a:sym typeface="CoFo Sans"/>
              </a:rPr>
              <a:t>датасетах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2485A1F-D044-CB36-216A-2CF92175E908}"/>
              </a:ext>
            </a:extLst>
          </p:cNvPr>
          <p:cNvSpPr/>
          <p:nvPr/>
        </p:nvSpPr>
        <p:spPr>
          <a:xfrm>
            <a:off x="6319793" y="3618758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98F2A-296E-70E6-1CAF-D80DDE9B765E}"/>
              </a:ext>
            </a:extLst>
          </p:cNvPr>
          <p:cNvSpPr txBox="1"/>
          <p:nvPr/>
        </p:nvSpPr>
        <p:spPr>
          <a:xfrm>
            <a:off x="6539926" y="3784440"/>
            <a:ext cx="178337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04F71-EE29-3D8E-454A-47DBF4B98FDC}"/>
              </a:ext>
            </a:extLst>
          </p:cNvPr>
          <p:cNvSpPr txBox="1"/>
          <p:nvPr/>
        </p:nvSpPr>
        <p:spPr>
          <a:xfrm>
            <a:off x="6611328" y="4400475"/>
            <a:ext cx="2331662" cy="5001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 err="1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Обучени</a:t>
            </a:r>
            <a:r>
              <a:rPr kumimoji="0" lang="ru-RU" b="0" i="0" u="none" strike="noStrike" cap="none" spc="0" normalizeH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итоговой модели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0561D390-5B92-120E-8DDA-0F1DFF0F2880}"/>
              </a:ext>
            </a:extLst>
          </p:cNvPr>
          <p:cNvSpPr/>
          <p:nvPr/>
        </p:nvSpPr>
        <p:spPr>
          <a:xfrm>
            <a:off x="9252890" y="3618758"/>
            <a:ext cx="2778147" cy="2063573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85D6A9-BE78-62EC-2F39-CCCAFD1A4B60}"/>
              </a:ext>
            </a:extLst>
          </p:cNvPr>
          <p:cNvSpPr txBox="1"/>
          <p:nvPr/>
        </p:nvSpPr>
        <p:spPr>
          <a:xfrm>
            <a:off x="9473023" y="3784440"/>
            <a:ext cx="1783376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defTabSz="825500" hangingPunct="0"/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Этап </a:t>
            </a:r>
            <a:r>
              <a:rPr lang="en-US" sz="2000" dirty="0" smtClean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7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27018B-C6E2-AB04-B875-AE8F03AD9882}"/>
              </a:ext>
            </a:extLst>
          </p:cNvPr>
          <p:cNvSpPr txBox="1"/>
          <p:nvPr/>
        </p:nvSpPr>
        <p:spPr>
          <a:xfrm>
            <a:off x="9473023" y="4281386"/>
            <a:ext cx="2331662" cy="7478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 smtClean="0">
                <a:solidFill>
                  <a:schemeClr val="accent6"/>
                </a:solidFill>
                <a:sym typeface="CoFo Sans"/>
              </a:rPr>
              <a:t>Вывод </a:t>
            </a:r>
            <a:r>
              <a:rPr lang="en-US" dirty="0" smtClean="0">
                <a:solidFill>
                  <a:schemeClr val="accent6"/>
                </a:solidFill>
                <a:sym typeface="CoFo Sans"/>
              </a:rPr>
              <a:t>ROC-AUC </a:t>
            </a:r>
            <a:r>
              <a:rPr lang="ru-RU" dirty="0" smtClean="0">
                <a:solidFill>
                  <a:schemeClr val="accent6"/>
                </a:solidFill>
                <a:sym typeface="CoFo Sans"/>
              </a:rPr>
              <a:t>метрики и построение </a:t>
            </a:r>
            <a:r>
              <a:rPr lang="ru-RU" dirty="0">
                <a:solidFill>
                  <a:schemeClr val="accent6"/>
                </a:solidFill>
                <a:sym typeface="CoFo Sans"/>
              </a:rPr>
              <a:t>г</a:t>
            </a:r>
            <a:r>
              <a:rPr lang="ru-RU" dirty="0" smtClean="0">
                <a:solidFill>
                  <a:schemeClr val="accent6"/>
                </a:solidFill>
                <a:sym typeface="CoFo Sans"/>
              </a:rPr>
              <a:t>рафика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oFo Sans"/>
            </a:endParaRPr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397EB3E4-AEE0-E3B1-E7D7-F6ABDCC6B5F9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3231746" y="4650545"/>
            <a:ext cx="154950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0A23FAD8-6BF0-F626-F338-2224907141EF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6164843" y="4650545"/>
            <a:ext cx="154950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2BCFFFD7-D370-1B7A-50C8-85764B658524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9097940" y="4650545"/>
            <a:ext cx="154950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Модель на необработанных данных</a:t>
            </a:r>
            <a:endParaRPr lang="ru-RU" sz="2400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 smtClean="0"/>
              <a:t>Обучаем </a:t>
            </a:r>
            <a:r>
              <a:rPr lang="en-US" dirty="0" smtClean="0"/>
              <a:t>baseline-</a:t>
            </a:r>
            <a:r>
              <a:rPr lang="ru-RU" dirty="0" smtClean="0"/>
              <a:t>модель. </a:t>
            </a:r>
          </a:p>
          <a:p>
            <a:r>
              <a:rPr lang="ru-RU" dirty="0" smtClean="0"/>
              <a:t>Для этого – обрабатываем данные примитивным образом: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ru-RU" dirty="0" smtClean="0"/>
              <a:t> Удаляем колонки с большим количеством пропусков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ru-RU" dirty="0"/>
              <a:t>З</a:t>
            </a:r>
            <a:r>
              <a:rPr lang="ru-RU" dirty="0" smtClean="0"/>
              <a:t>аменяем все пропуски на 0</a:t>
            </a:r>
          </a:p>
          <a:p>
            <a:r>
              <a:rPr lang="ru-RU" dirty="0" smtClean="0"/>
              <a:t>После обучения модели процент предсказаний получается высокий из-за низкого качества данных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4025246"/>
            <a:ext cx="7452329" cy="1743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6" y="1089023"/>
            <a:ext cx="7449538" cy="125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171" y="2347274"/>
            <a:ext cx="7448143" cy="1677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343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Очистка </a:t>
            </a:r>
            <a:r>
              <a:rPr lang="ru-RU" sz="2400" dirty="0" err="1" smtClean="0"/>
              <a:t>датасетов</a:t>
            </a:r>
            <a:endParaRPr lang="ru-RU" sz="2400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Для очистки и заполнения </a:t>
            </a:r>
            <a:r>
              <a:rPr lang="ru-RU" dirty="0" err="1" smtClean="0"/>
              <a:t>датасетов</a:t>
            </a:r>
            <a:r>
              <a:rPr lang="ru-RU" dirty="0" smtClean="0"/>
              <a:t> было использовано несколько методов:</a:t>
            </a:r>
          </a:p>
          <a:p>
            <a:pPr marL="660416" lvl="1" indent="-342900">
              <a:buFont typeface="Arial" panose="020B0604020202020204" pitchFamily="34" charset="0"/>
              <a:buChar char="•"/>
            </a:pPr>
            <a:r>
              <a:rPr lang="ru-RU" dirty="0" smtClean="0"/>
              <a:t>Создание </a:t>
            </a:r>
            <a:r>
              <a:rPr lang="ru-RU" dirty="0" err="1" smtClean="0"/>
              <a:t>трешхолда</a:t>
            </a:r>
            <a:r>
              <a:rPr lang="ru-RU" dirty="0" smtClean="0"/>
              <a:t> по колонкам и строкам</a:t>
            </a:r>
          </a:p>
          <a:p>
            <a:pPr marL="660416" lvl="1" indent="-342900">
              <a:buFont typeface="Arial" panose="020B0604020202020204" pitchFamily="34" charset="0"/>
              <a:buChar char="•"/>
            </a:pPr>
            <a:r>
              <a:rPr lang="ru-RU" dirty="0" smtClean="0"/>
              <a:t>Создание золотой записи</a:t>
            </a:r>
          </a:p>
          <a:p>
            <a:pPr marL="660416" lvl="1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Заполнение пропусков несколькими способами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редполагалось заменить все </a:t>
            </a:r>
            <a:r>
              <a:rPr lang="en-US" dirty="0" smtClean="0"/>
              <a:t>float-</a:t>
            </a:r>
            <a:r>
              <a:rPr lang="ru-RU" dirty="0" smtClean="0"/>
              <a:t>значений на </a:t>
            </a:r>
            <a:r>
              <a:rPr lang="en-US" dirty="0" smtClean="0"/>
              <a:t>int.</a:t>
            </a:r>
            <a:r>
              <a:rPr lang="ru-RU" dirty="0" smtClean="0"/>
              <a:t> От идеи решено отказаться в связи с малой отдачей и сложностью реализации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089024"/>
            <a:ext cx="7449538" cy="2813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76" y="3968685"/>
            <a:ext cx="7453314" cy="4147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3" y="4449449"/>
            <a:ext cx="7374608" cy="131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336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Обучение модели</a:t>
            </a:r>
            <a:endParaRPr lang="ru-RU" sz="2400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>
          <a:xfrm>
            <a:off x="4317368" y="1088173"/>
            <a:ext cx="7453314" cy="4679950"/>
          </a:xfrm>
        </p:spPr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ru-RU" dirty="0" smtClean="0"/>
              <a:t>При обучении модели был использован </a:t>
            </a:r>
            <a:r>
              <a:rPr lang="en-US" dirty="0" err="1" smtClean="0"/>
              <a:t>RandomForest</a:t>
            </a:r>
            <a:r>
              <a:rPr lang="en-US" dirty="0" smtClean="0"/>
              <a:t>.</a:t>
            </a:r>
            <a:endParaRPr lang="ru-RU" dirty="0" smtClean="0"/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ru-RU" dirty="0" smtClean="0"/>
              <a:t>При обучении </a:t>
            </a:r>
            <a:r>
              <a:rPr lang="en-US" dirty="0" smtClean="0"/>
              <a:t>train-</a:t>
            </a:r>
            <a:r>
              <a:rPr lang="ru-RU" dirty="0" err="1" smtClean="0"/>
              <a:t>датасет</a:t>
            </a:r>
            <a:r>
              <a:rPr lang="ru-RU" dirty="0" smtClean="0"/>
              <a:t> был разделен на </a:t>
            </a:r>
            <a:r>
              <a:rPr lang="en-US" dirty="0" smtClean="0"/>
              <a:t>train </a:t>
            </a:r>
            <a:r>
              <a:rPr lang="ru-RU" dirty="0" smtClean="0"/>
              <a:t>и </a:t>
            </a:r>
            <a:r>
              <a:rPr lang="en-US" dirty="0" smtClean="0"/>
              <a:t>test </a:t>
            </a:r>
            <a:r>
              <a:rPr lang="ru-RU" dirty="0" smtClean="0"/>
              <a:t>выборки.</a:t>
            </a:r>
            <a:endParaRPr lang="ru-RU" dirty="0"/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ru-RU" dirty="0" smtClean="0"/>
              <a:t>В итоге, по метрике </a:t>
            </a:r>
            <a:r>
              <a:rPr lang="en-US" dirty="0" smtClean="0"/>
              <a:t>ROC-AUC</a:t>
            </a:r>
            <a:r>
              <a:rPr lang="ru-RU" dirty="0" smtClean="0"/>
              <a:t> на тестовой выборке точность получилась 0.781, по </a:t>
            </a:r>
            <a:r>
              <a:rPr lang="ru-RU" dirty="0" err="1" smtClean="0"/>
              <a:t>валидационной</a:t>
            </a:r>
            <a:r>
              <a:rPr lang="ru-RU" dirty="0" smtClean="0"/>
              <a:t> – 0.825. 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ru-RU" dirty="0" smtClean="0"/>
              <a:t>Полученный результат вышел приемлемым, за исключением разницы между </a:t>
            </a:r>
            <a:r>
              <a:rPr lang="en-US" dirty="0" smtClean="0"/>
              <a:t>test </a:t>
            </a:r>
            <a:r>
              <a:rPr lang="ru-RU" dirty="0" smtClean="0"/>
              <a:t>и </a:t>
            </a:r>
            <a:r>
              <a:rPr lang="en-US" dirty="0" smtClean="0"/>
              <a:t>valid </a:t>
            </a:r>
            <a:r>
              <a:rPr lang="ru-RU" dirty="0" smtClean="0"/>
              <a:t>значениями.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089023"/>
            <a:ext cx="7449538" cy="25497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08" y="3637960"/>
            <a:ext cx="3324858" cy="213101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00" y="1089022"/>
            <a:ext cx="7453314" cy="255057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368" y="3637960"/>
            <a:ext cx="4083384" cy="1000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368" y="4637988"/>
            <a:ext cx="4104975" cy="113013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4183426" y="1088173"/>
            <a:ext cx="126390" cy="4679950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422343" y="3637960"/>
            <a:ext cx="45719" cy="2130163"/>
          </a:xfrm>
          <a:prstGeom prst="rect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904241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Выводы</a:t>
            </a:r>
            <a:endParaRPr lang="ru-RU" sz="24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442912" y="1089025"/>
            <a:ext cx="11114349" cy="467995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ru-RU" dirty="0" smtClean="0"/>
              <a:t>По итогу проделанной работы были качественно очищены и заполнены данные.</a:t>
            </a:r>
          </a:p>
          <a:p>
            <a:pPr>
              <a:spcBef>
                <a:spcPts val="2400"/>
              </a:spcBef>
            </a:pPr>
            <a:r>
              <a:rPr lang="ru-RU" dirty="0" smtClean="0"/>
              <a:t>Модель получилась также качественной, </a:t>
            </a:r>
            <a:r>
              <a:rPr lang="en-US" dirty="0" smtClean="0"/>
              <a:t>ROC-AUC </a:t>
            </a:r>
            <a:r>
              <a:rPr lang="ru-RU" dirty="0" smtClean="0"/>
              <a:t>на </a:t>
            </a:r>
            <a:r>
              <a:rPr lang="ru-RU" dirty="0" err="1" smtClean="0"/>
              <a:t>валиде</a:t>
            </a:r>
            <a:r>
              <a:rPr lang="ru-RU" dirty="0" smtClean="0"/>
              <a:t> получился 0.82, что довольно хорошо.</a:t>
            </a:r>
          </a:p>
          <a:p>
            <a:pPr>
              <a:spcBef>
                <a:spcPts val="2400"/>
              </a:spcBef>
            </a:pPr>
            <a:r>
              <a:rPr lang="ru-RU" dirty="0" smtClean="0"/>
              <a:t>Я остался доволен результатом по заданной метрике.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27" y="3334874"/>
            <a:ext cx="5310773" cy="261085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5261346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Рефлексия</a:t>
            </a:r>
            <a:endParaRPr lang="ru-RU" sz="2400" dirty="0"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Более качественная очистка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Решение проблемы с большей метрикой в </a:t>
            </a:r>
            <a:r>
              <a:rPr lang="ru-RU" dirty="0" err="1" smtClean="0"/>
              <a:t>валидационной</a:t>
            </a:r>
            <a:r>
              <a:rPr lang="ru-RU" dirty="0" smtClean="0"/>
              <a:t> выборке чем в тестовой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Попробовать больше моделей, чтобы найти лучшую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089024"/>
            <a:ext cx="7449538" cy="46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61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7786</TotalTime>
  <Words>375</Words>
  <Application>Microsoft Office PowerPoint</Application>
  <PresentationFormat>Широкоэкранный</PresentationFormat>
  <Paragraphs>60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CoFo Sans Medium</vt:lpstr>
      <vt:lpstr>Calibri</vt:lpstr>
      <vt:lpstr>CoFo Sans</vt:lpstr>
      <vt:lpstr>Тема1</vt:lpstr>
      <vt:lpstr>Презентация по кейсу компании «Самолёт»</vt:lpstr>
      <vt:lpstr>Задачи</vt:lpstr>
      <vt:lpstr>Используемые ресурсы</vt:lpstr>
      <vt:lpstr>Ход работы</vt:lpstr>
      <vt:lpstr>Модель на необработанных данных</vt:lpstr>
      <vt:lpstr>Очистка датасетов</vt:lpstr>
      <vt:lpstr>Обучение модели</vt:lpstr>
      <vt:lpstr>Выводы</vt:lpstr>
      <vt:lpstr>Рефлексия</vt:lpstr>
      <vt:lpstr>пока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Евгений Германович</cp:lastModifiedBy>
  <cp:revision>959</cp:revision>
  <dcterms:created xsi:type="dcterms:W3CDTF">2022-08-25T11:16:35Z</dcterms:created>
  <dcterms:modified xsi:type="dcterms:W3CDTF">2024-12-18T07:30:32Z</dcterms:modified>
</cp:coreProperties>
</file>